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85" r:id="rId6"/>
    <p:sldId id="264" r:id="rId7"/>
    <p:sldId id="266" r:id="rId8"/>
    <p:sldId id="267" r:id="rId9"/>
    <p:sldId id="268" r:id="rId10"/>
    <p:sldId id="270" r:id="rId11"/>
    <p:sldId id="272" r:id="rId12"/>
    <p:sldId id="273" r:id="rId13"/>
    <p:sldId id="274" r:id="rId14"/>
    <p:sldId id="276" r:id="rId15"/>
    <p:sldId id="277" r:id="rId16"/>
    <p:sldId id="279" r:id="rId17"/>
    <p:sldId id="280" r:id="rId18"/>
    <p:sldId id="283" r:id="rId19"/>
    <p:sldId id="284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515" autoAdjust="0"/>
  </p:normalViewPr>
  <p:slideViewPr>
    <p:cSldViewPr>
      <p:cViewPr varScale="1">
        <p:scale>
          <a:sx n="49" d="100"/>
          <a:sy n="49" d="100"/>
        </p:scale>
        <p:origin x="-124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F8E2A-972B-4DC6-B908-23FA8C467012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F4158-E3E9-4246-B25F-3FE8B42AB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4158-E3E9-4246-B25F-3FE8B42AB9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EFF7248-5061-4DD6-813F-2B7CB1629AB6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Thu Do_International TESOL  Conference, Sept. 2011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C70430C-14C9-45A4-877B-7A79A1334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3F0F-BD4B-45F9-90FB-313AB8D872FE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Thu Do_International TESOL  Conference, Sept.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430C-14C9-45A4-877B-7A79A1334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2795-0F4B-4C3C-8CE0-38FCBC2586BC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Thu Do_International TESOL  Conference, Sept.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430C-14C9-45A4-877B-7A79A1334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FE92-2CA1-4C40-BFFF-8E511C87ECC5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Thu Do_International TESOL  Conference, Sept.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430C-14C9-45A4-877B-7A79A1334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F19388-04B9-4474-8560-C0951910A790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Thu Do_International TESOL  Conference, Sept.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C70430C-14C9-45A4-877B-7A79A1334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1FB2-0EA7-4233-B563-4A7E1C552D68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Thu Do_International TESOL  Conference, Sept.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430C-14C9-45A4-877B-7A79A1334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8215-39C6-4687-A639-CCCD7BFDA407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Thu Do_International TESOL  Conference, Sept.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430C-14C9-45A4-877B-7A79A1334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8491-4E8B-44FB-8289-3DCE32AD3650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Thu Do_International TESOL  Conference, Sept.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430C-14C9-45A4-877B-7A79A1334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B78-C032-42DA-A0C6-6DD29DC8DABB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Thu Do_International TESOL  Conference, Sept.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430C-14C9-45A4-877B-7A79A1334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002A-9FE7-400E-8E3E-660C89769282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Thu Do_International TESOL  Conference, Sept.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430C-14C9-45A4-877B-7A79A1334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CFEE-4E7C-4C0A-893B-F8E55A674144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Thu Do_International TESOL  Conference, Sept.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430C-14C9-45A4-877B-7A79A1334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89E78E-F8D8-44CC-A91B-6321718C4C33}" type="datetime1">
              <a:rPr lang="en-US" smtClean="0"/>
              <a:pPr/>
              <a:t>8/31/2011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Thu Do_International TESOL  Conference, Sept. 2011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70430C-14C9-45A4-877B-7A79A1334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ppendix%20A&amp;B_Interactional%20moves%20and%20MO.doc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NOVA%20Test_Level%20of%20significance.doc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15400" cy="3048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Language Learners' Interaction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and the Production of Modified Output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7696200" cy="1752600"/>
          </a:xfrm>
        </p:spPr>
        <p:txBody>
          <a:bodyPr/>
          <a:lstStyle/>
          <a:p>
            <a:r>
              <a:rPr lang="en-US" b="1" dirty="0"/>
              <a:t>Do Thi Quy Thu</a:t>
            </a:r>
            <a:endParaRPr lang="en-US" dirty="0"/>
          </a:p>
          <a:p>
            <a:r>
              <a:rPr lang="en-US" b="1" dirty="0"/>
              <a:t>Hue University, College of Foreign </a:t>
            </a:r>
            <a:r>
              <a:rPr lang="en-US" b="1" dirty="0" smtClean="0"/>
              <a:t>Languages</a:t>
            </a:r>
          </a:p>
          <a:p>
            <a:r>
              <a:rPr lang="en-US" b="1" dirty="0" smtClean="0"/>
              <a:t>Vietnam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430C-14C9-45A4-877B-7A79A13343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4.2. Hypothesis 2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096000" cy="365760"/>
          </a:xfrm>
        </p:spPr>
        <p:txBody>
          <a:bodyPr/>
          <a:lstStyle/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  <a:endParaRPr lang="en-US" sz="17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0430C-14C9-45A4-877B-7A79A133436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905000"/>
          <a:ext cx="8686800" cy="395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066800"/>
                <a:gridCol w="1066800"/>
                <a:gridCol w="1132703"/>
                <a:gridCol w="1173892"/>
                <a:gridCol w="1017373"/>
                <a:gridCol w="1095632"/>
              </a:tblGrid>
              <a:tr h="3414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Task 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Task 2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4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endParaRPr kumimoji="0" lang="en-US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68580" marR="68580" marT="0" marB="0"/>
                </a:tc>
              </a:tr>
              <a:tr h="10696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NNS/NNS dyads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CC </a:t>
                      </a:r>
                      <a:endParaRPr kumimoji="0"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CR</a:t>
                      </a:r>
                      <a:endParaRPr kumimoji="0"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kumimoji="0"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63.2</a:t>
                      </a:r>
                      <a:endParaRPr kumimoji="0"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36.8 </a:t>
                      </a:r>
                      <a:endParaRPr kumimoji="0"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60.5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39.5</a:t>
                      </a:r>
                    </a:p>
                  </a:txBody>
                  <a:tcPr marL="68580" marR="68580" marT="0" marB="0"/>
                </a:tc>
              </a:tr>
              <a:tr h="990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NS/NNS dyads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en-US" sz="20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CC</a:t>
                      </a:r>
                      <a:endParaRPr kumimoji="0"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CR</a:t>
                      </a:r>
                      <a:endParaRPr kumimoji="0"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80.2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9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5.3 94.7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29.4</a:t>
                      </a:r>
                      <a:endParaRPr kumimoji="0"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70.6</a:t>
                      </a:r>
                    </a:p>
                  </a:txBody>
                  <a:tcPr marL="68580" marR="68580" marT="0" marB="0"/>
                </a:tc>
              </a:tr>
              <a:tr h="1206861">
                <a:tc gridSpan="7">
                  <a:txBody>
                    <a:bodyPr/>
                    <a:lstStyle/>
                    <a:p>
                      <a:endParaRPr kumimoji="0" lang="en-US" sz="17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7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(Additional notice from the 2 tasks in NS/NNS dyads: </a:t>
                      </a:r>
                    </a:p>
                    <a:p>
                      <a:r>
                        <a:rPr kumimoji="0" lang="en-US" sz="17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Task 1: NSs: information providers; NNSs: information receivers</a:t>
                      </a:r>
                    </a:p>
                    <a:p>
                      <a:r>
                        <a:rPr kumimoji="0" lang="en-US" sz="17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Task 2: NSs: information receivers, NNSs: information providers)</a:t>
                      </a:r>
                      <a:endParaRPr kumimoji="0" lang="en-US" sz="17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" y="11430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Table 3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Proportion of CC and CR in NNS/NNS and NS/NNS dyads 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705600" cy="365760"/>
          </a:xfrm>
        </p:spPr>
        <p:txBody>
          <a:bodyPr/>
          <a:lstStyle/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  <a:endParaRPr lang="en-US" sz="1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0430C-14C9-45A4-877B-7A79A133436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8915400" cy="4830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/>
              <a:t> </a:t>
            </a:r>
            <a:r>
              <a:rPr lang="en-US" sz="2200" dirty="0" smtClean="0"/>
              <a:t> 1</a:t>
            </a:r>
            <a:r>
              <a:rPr lang="en-US" sz="2200" dirty="0"/>
              <a:t>.  NNS1:   </a:t>
            </a:r>
            <a:r>
              <a:rPr lang="en-US" sz="2200" dirty="0" smtClean="0"/>
              <a:t>There </a:t>
            </a:r>
            <a:r>
              <a:rPr lang="en-US" sz="2200" dirty="0"/>
              <a:t>is a teapot on the shelf.</a:t>
            </a:r>
          </a:p>
          <a:p>
            <a:pPr>
              <a:buNone/>
            </a:pPr>
            <a:r>
              <a:rPr lang="en-US" sz="2200" dirty="0" smtClean="0"/>
              <a:t>      NNS2</a:t>
            </a:r>
            <a:r>
              <a:rPr lang="en-US" sz="2200" dirty="0"/>
              <a:t>:   </a:t>
            </a:r>
            <a:r>
              <a:rPr lang="en-US" sz="2200" i="1" dirty="0" smtClean="0"/>
              <a:t>Teapot </a:t>
            </a:r>
            <a:r>
              <a:rPr lang="en-US" sz="2200" i="1" dirty="0"/>
              <a:t>on the shelf? </a:t>
            </a:r>
            <a:r>
              <a:rPr lang="en-US" sz="2200" b="1" dirty="0"/>
              <a:t>(CC)</a:t>
            </a:r>
            <a:endParaRPr lang="en-US" sz="2200" dirty="0"/>
          </a:p>
          <a:p>
            <a:pPr>
              <a:buNone/>
            </a:pPr>
            <a:r>
              <a:rPr lang="en-US" sz="2200" dirty="0" smtClean="0"/>
              <a:t>      NNS1:    </a:t>
            </a:r>
            <a:r>
              <a:rPr lang="en-US" sz="2200" dirty="0" err="1" smtClean="0"/>
              <a:t>Aah</a:t>
            </a:r>
            <a:r>
              <a:rPr lang="en-US" sz="2200" dirty="0"/>
              <a:t>, in the first layer.</a:t>
            </a:r>
          </a:p>
          <a:p>
            <a:pPr>
              <a:buNone/>
            </a:pPr>
            <a:r>
              <a:rPr lang="en-US" sz="2200" dirty="0" smtClean="0"/>
              <a:t>      NNS2:    </a:t>
            </a:r>
            <a:r>
              <a:rPr lang="en-US" sz="2200" i="1" dirty="0" smtClean="0"/>
              <a:t>First </a:t>
            </a:r>
            <a:r>
              <a:rPr lang="en-US" sz="2200" i="1" dirty="0"/>
              <a:t>layer? </a:t>
            </a:r>
            <a:r>
              <a:rPr lang="en-US" sz="2200" b="1" dirty="0"/>
              <a:t>(CC)</a:t>
            </a:r>
            <a:endParaRPr lang="en-US" sz="2200" dirty="0"/>
          </a:p>
          <a:p>
            <a:pPr>
              <a:buNone/>
            </a:pPr>
            <a:r>
              <a:rPr lang="en-US" sz="2200" dirty="0" smtClean="0"/>
              <a:t>      NNS1:    Yeah</a:t>
            </a:r>
            <a:r>
              <a:rPr lang="en-US" sz="2200" dirty="0"/>
              <a:t>, the bottom one, the bottom layer. 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	       There're </a:t>
            </a:r>
            <a:r>
              <a:rPr lang="en-US" sz="2200" dirty="0"/>
              <a:t>three glasses on the shelf, the top layer.</a:t>
            </a:r>
          </a:p>
          <a:p>
            <a:pPr>
              <a:buNone/>
            </a:pPr>
            <a:r>
              <a:rPr lang="en-US" sz="2200" dirty="0" smtClean="0"/>
              <a:t>	  NNS2:     Ok</a:t>
            </a:r>
            <a:r>
              <a:rPr lang="en-US" sz="2200" dirty="0"/>
              <a:t>, in the top layer. </a:t>
            </a:r>
            <a:r>
              <a:rPr lang="en-US" sz="2200" i="1" dirty="0"/>
              <a:t>Three glasses? </a:t>
            </a:r>
            <a:r>
              <a:rPr lang="en-US" sz="2200" b="1" dirty="0"/>
              <a:t>(CC)</a:t>
            </a:r>
            <a:endParaRPr lang="en-US" sz="2200" dirty="0"/>
          </a:p>
          <a:p>
            <a:pPr>
              <a:buNone/>
            </a:pPr>
            <a:r>
              <a:rPr lang="en-US" sz="2200" dirty="0" smtClean="0"/>
              <a:t>	  NNS1:     Yes</a:t>
            </a:r>
            <a:r>
              <a:rPr lang="en-US" sz="2200" dirty="0"/>
              <a:t>. 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	        And </a:t>
            </a:r>
            <a:r>
              <a:rPr lang="en-US" sz="2200" dirty="0"/>
              <a:t>bottle, a bottle on the cupboard.</a:t>
            </a:r>
          </a:p>
          <a:p>
            <a:pPr>
              <a:buNone/>
            </a:pPr>
            <a:r>
              <a:rPr lang="en-US" sz="2200" dirty="0" smtClean="0"/>
              <a:t>	  NNS2:     Ok.</a:t>
            </a:r>
          </a:p>
          <a:p>
            <a:pPr>
              <a:spcBef>
                <a:spcPts val="1200"/>
              </a:spcBef>
              <a:buNone/>
            </a:pPr>
            <a:r>
              <a:rPr lang="en-US" sz="2200" dirty="0"/>
              <a:t>	</a:t>
            </a:r>
            <a:r>
              <a:rPr lang="en-US" sz="2200" b="1" dirty="0" smtClean="0"/>
              <a:t>  </a:t>
            </a:r>
            <a:r>
              <a:rPr lang="en-US" sz="2000" b="1" dirty="0" smtClean="0"/>
              <a:t>Excerpt </a:t>
            </a:r>
            <a:r>
              <a:rPr lang="en-US" sz="2000" b="1" dirty="0"/>
              <a:t>1. Example of frequent use of </a:t>
            </a:r>
            <a:r>
              <a:rPr lang="en-US" sz="2000" b="1" dirty="0" smtClean="0"/>
              <a:t>CC </a:t>
            </a:r>
            <a:r>
              <a:rPr lang="en-US" sz="2000" b="1" dirty="0"/>
              <a:t>by NNSs.</a:t>
            </a:r>
            <a:endParaRPr lang="en-US" sz="2000" dirty="0"/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77000" cy="365760"/>
          </a:xfrm>
        </p:spPr>
        <p:txBody>
          <a:bodyPr/>
          <a:lstStyle/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  <a:endParaRPr lang="en-US" sz="1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0430C-14C9-45A4-877B-7A79A133436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8392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/>
              <a:t> 2. NNS</a:t>
            </a:r>
            <a:r>
              <a:rPr lang="en-US" sz="2000" dirty="0" smtClean="0"/>
              <a:t>:   At </a:t>
            </a:r>
            <a:r>
              <a:rPr lang="en-US" sz="2000" dirty="0"/>
              <a:t>the back. And next to the cat, on the carpet, we will see a </a:t>
            </a:r>
            <a:r>
              <a:rPr lang="en-US" sz="2000" dirty="0" smtClean="0"/>
              <a:t>	magazine </a:t>
            </a:r>
            <a:r>
              <a:rPr lang="en-US" sz="2000" dirty="0"/>
              <a:t>on </a:t>
            </a:r>
            <a:r>
              <a:rPr lang="en-US" sz="2000" dirty="0" smtClean="0"/>
              <a:t>	  the </a:t>
            </a:r>
            <a:r>
              <a:rPr lang="en-US" sz="2000" dirty="0"/>
              <a:t>carpet.</a:t>
            </a:r>
          </a:p>
          <a:p>
            <a:pPr>
              <a:buNone/>
            </a:pPr>
            <a:r>
              <a:rPr lang="en-US" sz="2000" dirty="0" smtClean="0"/>
              <a:t>	NS</a:t>
            </a:r>
            <a:r>
              <a:rPr lang="en-US" sz="2000" dirty="0"/>
              <a:t>:	</a:t>
            </a:r>
            <a:r>
              <a:rPr lang="en-US" sz="2000" dirty="0" smtClean="0"/>
              <a:t>  </a:t>
            </a:r>
            <a:r>
              <a:rPr lang="en-US" sz="2000" i="1" dirty="0" smtClean="0"/>
              <a:t>Is </a:t>
            </a:r>
            <a:r>
              <a:rPr lang="en-US" sz="2000" i="1" dirty="0"/>
              <a:t>it on the left of the cat? </a:t>
            </a:r>
            <a:r>
              <a:rPr lang="en-US" sz="2000" b="1" dirty="0"/>
              <a:t>(CR)</a:t>
            </a:r>
            <a:endParaRPr lang="en-US" sz="2000" dirty="0"/>
          </a:p>
          <a:p>
            <a:pPr>
              <a:buNone/>
            </a:pPr>
            <a:r>
              <a:rPr lang="en-US" sz="2000" dirty="0" smtClean="0"/>
              <a:t>	NNS:   On </a:t>
            </a:r>
            <a:r>
              <a:rPr lang="en-US" sz="2000" dirty="0"/>
              <a:t>the left, magazine, ok?</a:t>
            </a:r>
          </a:p>
          <a:p>
            <a:pPr>
              <a:buNone/>
            </a:pPr>
            <a:r>
              <a:rPr lang="en-US" sz="2000" dirty="0" smtClean="0"/>
              <a:t>	NS</a:t>
            </a:r>
            <a:r>
              <a:rPr lang="en-US" sz="2000" dirty="0"/>
              <a:t>:	</a:t>
            </a:r>
            <a:r>
              <a:rPr lang="en-US" sz="2000" dirty="0" smtClean="0"/>
              <a:t>  Ok</a:t>
            </a:r>
            <a:r>
              <a:rPr lang="en-US" sz="2000" dirty="0"/>
              <a:t>.</a:t>
            </a:r>
          </a:p>
          <a:p>
            <a:pPr>
              <a:buNone/>
            </a:pPr>
            <a:r>
              <a:rPr lang="en-US" sz="2000" dirty="0" smtClean="0"/>
              <a:t>	NNS:    And </a:t>
            </a:r>
            <a:r>
              <a:rPr lang="en-US" sz="2000" dirty="0"/>
              <a:t>on the right of the cat, you will see the...next to the </a:t>
            </a:r>
            <a:r>
              <a:rPr lang="en-US" sz="2000" dirty="0" smtClean="0"/>
              <a:t>sofa</a:t>
            </a:r>
            <a:r>
              <a:rPr lang="en-US" sz="2000" dirty="0"/>
              <a:t>...you will </a:t>
            </a:r>
            <a:r>
              <a:rPr lang="en-US" sz="2000" dirty="0" smtClean="0"/>
              <a:t>	  see </a:t>
            </a:r>
            <a:r>
              <a:rPr lang="en-US" sz="2000" dirty="0"/>
              <a:t>the...the lamp on the table, the round table.</a:t>
            </a:r>
          </a:p>
          <a:p>
            <a:pPr>
              <a:buNone/>
            </a:pPr>
            <a:r>
              <a:rPr lang="en-US" sz="2000" dirty="0" smtClean="0"/>
              <a:t>	NS</a:t>
            </a:r>
            <a:r>
              <a:rPr lang="en-US" sz="2000" dirty="0"/>
              <a:t>: 	</a:t>
            </a:r>
            <a:r>
              <a:rPr lang="en-US" sz="2000" dirty="0" smtClean="0"/>
              <a:t>  </a:t>
            </a:r>
            <a:r>
              <a:rPr lang="en-US" sz="2000" i="1" dirty="0" smtClean="0"/>
              <a:t>Where </a:t>
            </a:r>
            <a:r>
              <a:rPr lang="en-US" sz="2000" i="1" dirty="0"/>
              <a:t>is the table? </a:t>
            </a:r>
            <a:r>
              <a:rPr lang="en-US" sz="2000" b="1" dirty="0"/>
              <a:t>(CR)</a:t>
            </a:r>
            <a:endParaRPr lang="en-US" sz="2000" dirty="0"/>
          </a:p>
          <a:p>
            <a:pPr>
              <a:buNone/>
            </a:pPr>
            <a:r>
              <a:rPr lang="en-US" sz="2000" dirty="0" smtClean="0"/>
              <a:t>	NNS:    It's </a:t>
            </a:r>
            <a:r>
              <a:rPr lang="en-US" sz="2000" dirty="0"/>
              <a:t>behind.</a:t>
            </a:r>
          </a:p>
          <a:p>
            <a:pPr>
              <a:buNone/>
            </a:pPr>
            <a:r>
              <a:rPr lang="en-US" sz="2000" dirty="0" smtClean="0"/>
              <a:t>	NS</a:t>
            </a:r>
            <a:r>
              <a:rPr lang="en-US" sz="2000" dirty="0"/>
              <a:t>:	</a:t>
            </a:r>
            <a:r>
              <a:rPr lang="en-US" sz="2000" dirty="0" smtClean="0"/>
              <a:t>  </a:t>
            </a:r>
            <a:r>
              <a:rPr lang="en-US" sz="2000" i="1" dirty="0" smtClean="0"/>
              <a:t>The </a:t>
            </a:r>
            <a:r>
              <a:rPr lang="en-US" sz="2000" i="1" dirty="0"/>
              <a:t>lamp is on the table? </a:t>
            </a:r>
            <a:r>
              <a:rPr lang="en-US" sz="2000" b="1" dirty="0"/>
              <a:t>(CR)</a:t>
            </a:r>
            <a:endParaRPr lang="en-US" sz="2000" dirty="0"/>
          </a:p>
          <a:p>
            <a:pPr>
              <a:buNone/>
            </a:pPr>
            <a:r>
              <a:rPr lang="en-US" sz="2000" dirty="0" smtClean="0"/>
              <a:t>	NNS</a:t>
            </a:r>
            <a:r>
              <a:rPr lang="en-US" sz="2000" dirty="0"/>
              <a:t>:	</a:t>
            </a:r>
            <a:r>
              <a:rPr lang="en-US" sz="2000" dirty="0" smtClean="0"/>
              <a:t>   Yep</a:t>
            </a:r>
            <a:r>
              <a:rPr lang="en-US" sz="2000" dirty="0"/>
              <a:t>. On the table, and a book is next to the lamp. 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Excerpt 2.  Examples of frequent use of CR by NSs. </a:t>
            </a:r>
            <a:endParaRPr lang="en-US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</a:t>
            </a:r>
          </a:p>
          <a:p>
            <a:pPr>
              <a:buNone/>
            </a:pPr>
            <a:r>
              <a:rPr lang="en-US" sz="2000" b="1" dirty="0" smtClean="0"/>
              <a:t>    </a:t>
            </a:r>
          </a:p>
          <a:p>
            <a:pPr>
              <a:buNone/>
            </a:pPr>
            <a:r>
              <a:rPr lang="en-US" sz="2000" b="1" dirty="0" smtClean="0"/>
              <a:t>   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4.3 </a:t>
            </a:r>
            <a:r>
              <a:rPr lang="en-US" b="1" dirty="0"/>
              <a:t>Hypothesis 3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6553200" cy="365760"/>
          </a:xfrm>
        </p:spPr>
        <p:txBody>
          <a:bodyPr/>
          <a:lstStyle/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  <a:endParaRPr lang="en-US" sz="17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0430C-14C9-45A4-877B-7A79A133436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2514600"/>
          <a:ext cx="8381999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066800"/>
                <a:gridCol w="1219200"/>
                <a:gridCol w="990600"/>
                <a:gridCol w="990600"/>
                <a:gridCol w="914400"/>
                <a:gridCol w="990599"/>
              </a:tblGrid>
              <a:tr h="4067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Task 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Task 2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7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68580" marR="68580" marT="0" marB="0"/>
                </a:tc>
              </a:tr>
              <a:tr h="100294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NNS/NNS dyads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Modified output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Other responses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20.8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79.2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20.5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79.5</a:t>
                      </a:r>
                    </a:p>
                  </a:txBody>
                  <a:tcPr marL="68580" marR="68580" marT="0" marB="0"/>
                </a:tc>
              </a:tr>
              <a:tr h="100294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NS/NNS dyads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Modified output </a:t>
                      </a: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Other responses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60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37.5 62.5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38.5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61.5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" y="16002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Table 4	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Production of modified output in NNS/NNS and NS/NNS dyads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Hypothesis 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356350"/>
            <a:ext cx="6781800" cy="365760"/>
          </a:xfrm>
        </p:spPr>
        <p:txBody>
          <a:bodyPr/>
          <a:lstStyle/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  <a:endParaRPr lang="en-US" sz="1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0430C-14C9-45A4-877B-7A79A133436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0940" y="16764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Modified output: NS/NNS </a:t>
            </a:r>
            <a:r>
              <a:rPr lang="en-US" dirty="0" smtClean="0">
                <a:latin typeface="Vrinda"/>
                <a:cs typeface="Vrinda"/>
              </a:rPr>
              <a:t>&gt;</a:t>
            </a:r>
            <a:r>
              <a:rPr lang="en-US" dirty="0" smtClean="0"/>
              <a:t>NNS/NNS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514600"/>
            <a:ext cx="82296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NNSs’ modifications : syntactic type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NSs’: syntactic + lexical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3886200"/>
            <a:ext cx="82296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NNSs’ syntactic modifications: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simple,  short, mostly repeated from other interlocutors' prior utterances.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65563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en-US" sz="3600" dirty="0" smtClean="0"/>
              <a:t>Hypothesis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6705600" cy="365760"/>
          </a:xfrm>
        </p:spPr>
        <p:txBody>
          <a:bodyPr/>
          <a:lstStyle/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  <a:endParaRPr lang="en-US" sz="1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0430C-14C9-45A4-877B-7A79A133436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915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300" dirty="0"/>
              <a:t>3.  NNS1:	There's a saucepan in the cooker.</a:t>
            </a:r>
          </a:p>
          <a:p>
            <a:pPr>
              <a:buNone/>
            </a:pPr>
            <a:r>
              <a:rPr lang="en-US" sz="2300" dirty="0" smtClean="0"/>
              <a:t>	 NNS2</a:t>
            </a:r>
            <a:r>
              <a:rPr lang="en-US" sz="2300" dirty="0"/>
              <a:t>:	On the cooker?</a:t>
            </a:r>
          </a:p>
          <a:p>
            <a:pPr>
              <a:buNone/>
            </a:pPr>
            <a:r>
              <a:rPr lang="en-US" sz="2300" dirty="0" smtClean="0"/>
              <a:t>	 NNS1</a:t>
            </a:r>
            <a:r>
              <a:rPr lang="en-US" sz="2300" dirty="0"/>
              <a:t>:	</a:t>
            </a:r>
            <a:r>
              <a:rPr lang="en-US" sz="2300" i="1" dirty="0" err="1"/>
              <a:t>Aah</a:t>
            </a:r>
            <a:r>
              <a:rPr lang="en-US" sz="2300" i="1" dirty="0"/>
              <a:t>, on the cooker </a:t>
            </a:r>
            <a:r>
              <a:rPr lang="en-US" sz="2300" b="1" dirty="0"/>
              <a:t>(syntactic modification)</a:t>
            </a:r>
            <a:endParaRPr lang="en-US" sz="2300" dirty="0"/>
          </a:p>
          <a:p>
            <a:pPr>
              <a:buNone/>
            </a:pPr>
            <a:r>
              <a:rPr lang="en-US" sz="2300" dirty="0" smtClean="0"/>
              <a:t>	 NNS2</a:t>
            </a:r>
            <a:r>
              <a:rPr lang="en-US" sz="2300" dirty="0"/>
              <a:t>:	Which side, left or right?</a:t>
            </a:r>
          </a:p>
          <a:p>
            <a:pPr>
              <a:buNone/>
            </a:pPr>
            <a:r>
              <a:rPr lang="en-US" sz="2300" dirty="0" smtClean="0"/>
              <a:t>	 NNS1</a:t>
            </a:r>
            <a:r>
              <a:rPr lang="en-US" sz="2300" dirty="0"/>
              <a:t>: 	</a:t>
            </a:r>
            <a:r>
              <a:rPr lang="en-US" sz="2300" dirty="0" err="1"/>
              <a:t>Uhm</a:t>
            </a:r>
            <a:r>
              <a:rPr lang="en-US" sz="2300" dirty="0"/>
              <a:t>...on the cooker.</a:t>
            </a:r>
          </a:p>
          <a:p>
            <a:pPr>
              <a:buNone/>
            </a:pPr>
            <a:r>
              <a:rPr lang="en-US" sz="2300" dirty="0" smtClean="0"/>
              <a:t>	 NNS2</a:t>
            </a:r>
            <a:r>
              <a:rPr lang="en-US" sz="2300" dirty="0"/>
              <a:t>:	Just on the cooker?</a:t>
            </a:r>
          </a:p>
          <a:p>
            <a:pPr>
              <a:buNone/>
            </a:pPr>
            <a:r>
              <a:rPr lang="en-US" sz="2300" dirty="0" smtClean="0"/>
              <a:t>	 NNS1</a:t>
            </a:r>
            <a:r>
              <a:rPr lang="en-US" sz="2300" dirty="0"/>
              <a:t>:	</a:t>
            </a:r>
            <a:r>
              <a:rPr lang="en-US" sz="2300" i="1" dirty="0"/>
              <a:t>Yeah, just put it on the cooker. </a:t>
            </a:r>
            <a:r>
              <a:rPr lang="en-US" sz="2300" b="1" dirty="0"/>
              <a:t>(syntactic </a:t>
            </a:r>
            <a:r>
              <a:rPr lang="en-US" sz="2300" b="1" dirty="0" smtClean="0"/>
              <a:t>modification</a:t>
            </a:r>
            <a:r>
              <a:rPr lang="en-US" sz="2300" b="1" dirty="0"/>
              <a:t>)</a:t>
            </a:r>
            <a:endParaRPr lang="en-US" sz="2300" dirty="0"/>
          </a:p>
          <a:p>
            <a:pPr>
              <a:buNone/>
            </a:pPr>
            <a:r>
              <a:rPr lang="en-US" sz="2300" dirty="0" smtClean="0"/>
              <a:t>	NNS2</a:t>
            </a:r>
            <a:r>
              <a:rPr lang="en-US" sz="2300" dirty="0"/>
              <a:t>: 	Ok</a:t>
            </a:r>
            <a:r>
              <a:rPr lang="en-US" sz="2300" dirty="0" smtClean="0"/>
              <a:t>.</a:t>
            </a:r>
          </a:p>
          <a:p>
            <a:pPr>
              <a:buNone/>
            </a:pPr>
            <a:endParaRPr lang="en-US" sz="2300" dirty="0" smtClean="0"/>
          </a:p>
          <a:p>
            <a:pPr lvl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	</a:t>
            </a:r>
            <a:r>
              <a:rPr lang="en-US" sz="2200" b="1" dirty="0" smtClean="0">
                <a:solidFill>
                  <a:schemeClr val="tx2"/>
                </a:solidFill>
              </a:rPr>
              <a:t>Excerpt 3.  Examples of modifications used by NNSs. </a:t>
            </a:r>
            <a:r>
              <a:rPr lang="en-US" sz="2200" dirty="0" smtClean="0">
                <a:solidFill>
                  <a:schemeClr val="tx2"/>
                </a:solidFill>
              </a:rPr>
              <a:t/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 </a:t>
            </a:r>
          </a:p>
          <a:p>
            <a:pPr>
              <a:buNone/>
            </a:pPr>
            <a:endParaRPr lang="en-US" sz="2300" dirty="0"/>
          </a:p>
          <a:p>
            <a:pPr>
              <a:buNone/>
            </a:pPr>
            <a:r>
              <a:rPr lang="en-US" sz="2300" dirty="0"/>
              <a:t> </a:t>
            </a:r>
          </a:p>
          <a:p>
            <a:pPr>
              <a:buNone/>
            </a:pPr>
            <a:r>
              <a:rPr lang="en-US" sz="2300" dirty="0"/>
              <a:t>                    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10200"/>
            <a:ext cx="8686800" cy="655638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934200" cy="365760"/>
          </a:xfrm>
        </p:spPr>
        <p:txBody>
          <a:bodyPr/>
          <a:lstStyle/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  <a:endParaRPr lang="en-US" sz="1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0430C-14C9-45A4-877B-7A79A133436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56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4.  NS:	the next shelf, on the left, teapot</a:t>
            </a:r>
          </a:p>
          <a:p>
            <a:pPr>
              <a:buNone/>
            </a:pPr>
            <a:r>
              <a:rPr lang="en-US" sz="2400" dirty="0" smtClean="0"/>
              <a:t>	    NNS: 	teapot?</a:t>
            </a:r>
          </a:p>
          <a:p>
            <a:pPr>
              <a:buNone/>
            </a:pPr>
            <a:r>
              <a:rPr lang="en-US" sz="2400" dirty="0" smtClean="0"/>
              <a:t>	    NS: 	</a:t>
            </a:r>
            <a:r>
              <a:rPr lang="en-US" sz="2400" i="1" dirty="0" smtClean="0"/>
              <a:t>Teapot, teapot has a handle on the 				side, that's on the left  </a:t>
            </a:r>
            <a:r>
              <a:rPr lang="en-US" sz="2400" b="1" dirty="0" smtClean="0"/>
              <a:t>(lexical modification)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    NNS:	ok, I got it.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		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		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	     </a:t>
            </a:r>
            <a:r>
              <a:rPr lang="en-US" sz="2200" b="1" dirty="0" smtClean="0">
                <a:solidFill>
                  <a:schemeClr val="tx2"/>
                </a:solidFill>
              </a:rPr>
              <a:t>Excerpt 4.  Examples of modifications used by NSs.</a:t>
            </a:r>
            <a:endParaRPr lang="en-US" sz="22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65563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 </a:t>
            </a:r>
            <a:r>
              <a:rPr lang="en-US" sz="3600" dirty="0" smtClean="0"/>
              <a:t>Hypothesis 3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/>
              <a:t>5. Conclusions and Implications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781800" cy="365760"/>
          </a:xfrm>
        </p:spPr>
        <p:txBody>
          <a:bodyPr/>
          <a:lstStyle/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  <a:endParaRPr lang="en-US" sz="1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0430C-14C9-45A4-877B-7A79A133436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Opportunities for modifications: NNS/NNS </a:t>
            </a:r>
            <a:r>
              <a:rPr lang="en-US" sz="2400" dirty="0" smtClean="0">
                <a:latin typeface="VNvogue"/>
              </a:rPr>
              <a:t>~ </a:t>
            </a:r>
            <a:r>
              <a:rPr lang="en-US" sz="2400" dirty="0" smtClean="0"/>
              <a:t>NNS/NS.</a:t>
            </a:r>
          </a:p>
          <a:p>
            <a:endParaRPr lang="en-US" sz="2400" dirty="0" smtClean="0"/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905000"/>
            <a:ext cx="82296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rinda"/>
                <a:ea typeface="+mn-ea"/>
                <a:cs typeface="Vrinda"/>
              </a:rPr>
              <a:t>&gt;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 in NS/NNS interactions: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NSs: CR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rinda"/>
                <a:ea typeface="+mn-ea"/>
                <a:cs typeface="Vrinda"/>
              </a:rPr>
              <a:t>&gt;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 in interactional moves. 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NNSs: mainly CC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3352800"/>
            <a:ext cx="82296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Production of modified output: NS/NNS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rinda"/>
                <a:ea typeface="+mn-ea"/>
                <a:cs typeface="Vrinda"/>
              </a:rPr>
              <a:t>&gt;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NNS/NNS  interactions.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4343400"/>
            <a:ext cx="8229600" cy="1752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400" dirty="0" smtClean="0"/>
              <a:t>NS’s responses: </a:t>
            </a: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rich in lexical and structural modifications</a:t>
            </a: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not  a particularly rich context to aid learners in L2 learning, i.e. to produce modified output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781800" cy="365760"/>
          </a:xfrm>
        </p:spPr>
        <p:txBody>
          <a:bodyPr/>
          <a:lstStyle/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  <a:endParaRPr lang="en-US" sz="1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0430C-14C9-45A4-877B-7A79A133436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Provide models </a:t>
            </a:r>
            <a:r>
              <a:rPr lang="en-US" sz="3000" dirty="0"/>
              <a:t>of </a:t>
            </a:r>
            <a:r>
              <a:rPr lang="en-US" sz="3000" dirty="0" smtClean="0"/>
              <a:t>L2 </a:t>
            </a:r>
            <a:r>
              <a:rPr lang="en-US" sz="3000" dirty="0" err="1" smtClean="0"/>
              <a:t>morphosyntax</a:t>
            </a:r>
            <a:r>
              <a:rPr lang="en-US" sz="3000" dirty="0" smtClean="0"/>
              <a:t> in building L2 grammar </a:t>
            </a:r>
            <a:r>
              <a:rPr lang="en-US" sz="3000" dirty="0" smtClean="0">
                <a:sym typeface="Wingdings 3"/>
              </a:rPr>
              <a:t> assist L2 acquisition</a:t>
            </a:r>
            <a:endParaRPr lang="en-US" sz="3000" dirty="0" smtClean="0"/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304800" y="609600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Implications</a:t>
            </a:r>
            <a:b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2438400"/>
            <a:ext cx="8229600" cy="129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Identify,  adapt or create suitable communicative tasks for classroom interactions 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4267200"/>
            <a:ext cx="8229600" cy="15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opportunities for learners to modify interactions through negotiation.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References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6781800" cy="365760"/>
          </a:xfrm>
        </p:spPr>
        <p:txBody>
          <a:bodyPr/>
          <a:lstStyle/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  <a:endParaRPr lang="en-US" sz="1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0430C-14C9-45A4-877B-7A79A133436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100" dirty="0" smtClean="0"/>
              <a:t>Duff</a:t>
            </a:r>
            <a:r>
              <a:rPr lang="en-US" sz="1100" dirty="0"/>
              <a:t>, P.A. (1986). Another look at </a:t>
            </a:r>
            <a:r>
              <a:rPr lang="en-US" sz="1100" dirty="0" err="1"/>
              <a:t>interlanguage</a:t>
            </a:r>
            <a:r>
              <a:rPr lang="en-US" sz="1100" dirty="0"/>
              <a:t> talk: talking task to task. In R. Day (Ed.), </a:t>
            </a:r>
            <a:r>
              <a:rPr lang="en-US" sz="1100" i="1" dirty="0"/>
              <a:t>Talking to Learn: Conversation in Second Language Acquisition</a:t>
            </a:r>
            <a:r>
              <a:rPr lang="en-US" sz="1100" dirty="0"/>
              <a:t> (pp. 147-181). Rowley, MA: Newbury House.  </a:t>
            </a:r>
          </a:p>
          <a:p>
            <a:pPr>
              <a:buNone/>
            </a:pPr>
            <a:r>
              <a:rPr lang="en-US" sz="1100" dirty="0" err="1"/>
              <a:t>Gass</a:t>
            </a:r>
            <a:r>
              <a:rPr lang="en-US" sz="1100" dirty="0"/>
              <a:t>, S. (2003). Input and interaction. In C. Doughty &amp; M. H. Long (Eds.), </a:t>
            </a:r>
            <a:r>
              <a:rPr lang="en-US" sz="1100" i="1" dirty="0"/>
              <a:t>The handbook of second language acquisition </a:t>
            </a:r>
            <a:r>
              <a:rPr lang="en-US" sz="1100" dirty="0"/>
              <a:t>(pp. 224-255). London: Blackwell.</a:t>
            </a:r>
          </a:p>
          <a:p>
            <a:pPr>
              <a:buNone/>
            </a:pPr>
            <a:r>
              <a:rPr lang="en-US" sz="1100" dirty="0" err="1"/>
              <a:t>Gass</a:t>
            </a:r>
            <a:r>
              <a:rPr lang="en-US" sz="1100" dirty="0"/>
              <a:t>, S., </a:t>
            </a:r>
            <a:r>
              <a:rPr lang="en-US" sz="1100" dirty="0" err="1"/>
              <a:t>Varonis</a:t>
            </a:r>
            <a:r>
              <a:rPr lang="en-US" sz="1100" dirty="0"/>
              <a:t>, E. (1985). Task variation and non-native/non-native negotiation of meaning. In S. </a:t>
            </a:r>
            <a:r>
              <a:rPr lang="en-US" sz="1100" dirty="0" err="1"/>
              <a:t>Gass</a:t>
            </a:r>
            <a:r>
              <a:rPr lang="en-US" sz="1100" dirty="0"/>
              <a:t> &amp; C. Madden (Eds.), </a:t>
            </a:r>
            <a:r>
              <a:rPr lang="en-US" sz="1100" i="1" dirty="0"/>
              <a:t>Input in Second Language Acquisition</a:t>
            </a:r>
            <a:r>
              <a:rPr lang="en-US" sz="1100" dirty="0"/>
              <a:t> (pp. 149-161)</a:t>
            </a:r>
            <a:r>
              <a:rPr lang="en-US" sz="1100" i="1" dirty="0"/>
              <a:t>.</a:t>
            </a:r>
            <a:r>
              <a:rPr lang="en-US" sz="1100" dirty="0"/>
              <a:t> Rowley, MA: Newbury House.  </a:t>
            </a:r>
          </a:p>
          <a:p>
            <a:pPr>
              <a:buNone/>
            </a:pPr>
            <a:r>
              <a:rPr lang="en-US" sz="1100" dirty="0" err="1"/>
              <a:t>Gass</a:t>
            </a:r>
            <a:r>
              <a:rPr lang="en-US" sz="1100" dirty="0"/>
              <a:t>, S., </a:t>
            </a:r>
            <a:r>
              <a:rPr lang="en-US" sz="1100" dirty="0" err="1"/>
              <a:t>Varonis</a:t>
            </a:r>
            <a:r>
              <a:rPr lang="en-US" sz="1100" dirty="0"/>
              <a:t>, E. (1986). Sex differences in NNS/NNS interactions. In R. Day (Ed.), </a:t>
            </a:r>
            <a:r>
              <a:rPr lang="en-US" sz="1100" i="1" dirty="0"/>
              <a:t>Talking to Learn: Conversation in Second Language Acquisition</a:t>
            </a:r>
            <a:r>
              <a:rPr lang="en-US" sz="1100" dirty="0"/>
              <a:t> (pp. 327-351). Rowley, MA: Newbury House.  </a:t>
            </a:r>
          </a:p>
          <a:p>
            <a:pPr>
              <a:buNone/>
            </a:pPr>
            <a:r>
              <a:rPr lang="en-US" sz="1100" dirty="0" err="1"/>
              <a:t>Gass</a:t>
            </a:r>
            <a:r>
              <a:rPr lang="en-US" sz="1100" dirty="0"/>
              <a:t>, S., </a:t>
            </a:r>
            <a:r>
              <a:rPr lang="en-US" sz="1100" dirty="0" err="1"/>
              <a:t>Varonis</a:t>
            </a:r>
            <a:r>
              <a:rPr lang="en-US" sz="1100" dirty="0"/>
              <a:t>, E. (1994). Input, interaction and second language production. </a:t>
            </a:r>
            <a:r>
              <a:rPr lang="en-US" sz="1100" i="1" dirty="0"/>
              <a:t>Studies in Second Language Acquisition</a:t>
            </a:r>
            <a:r>
              <a:rPr lang="en-US" sz="1100" dirty="0"/>
              <a:t>, </a:t>
            </a:r>
            <a:r>
              <a:rPr lang="en-US" sz="1100" i="1" dirty="0"/>
              <a:t>16</a:t>
            </a:r>
            <a:r>
              <a:rPr lang="en-US" sz="1100" dirty="0"/>
              <a:t>, 283-302. </a:t>
            </a:r>
          </a:p>
          <a:p>
            <a:pPr>
              <a:buNone/>
            </a:pPr>
            <a:r>
              <a:rPr lang="en-US" sz="1100" dirty="0"/>
              <a:t>Iwashita, N. (2001). The effect of learner proficiency on interactional moves and modified output in nonnative-nonnative interaction in Japanese as a foreign language. </a:t>
            </a:r>
            <a:r>
              <a:rPr lang="en-US" sz="1100" i="1" dirty="0"/>
              <a:t>System, 29</a:t>
            </a:r>
            <a:r>
              <a:rPr lang="en-US" sz="1100" dirty="0"/>
              <a:t>, 267-287.</a:t>
            </a:r>
          </a:p>
          <a:p>
            <a:pPr>
              <a:buNone/>
            </a:pPr>
            <a:r>
              <a:rPr lang="en-US" sz="1100" dirty="0"/>
              <a:t>Iwashita, N. (1999). Tasks and learners’ output in nonnative-nonnative interaction. In K. </a:t>
            </a:r>
            <a:r>
              <a:rPr lang="en-US" sz="1100" dirty="0" err="1"/>
              <a:t>Kanno</a:t>
            </a:r>
            <a:r>
              <a:rPr lang="en-US" sz="1100" dirty="0"/>
              <a:t> (Ed.), </a:t>
            </a:r>
            <a:r>
              <a:rPr lang="en-US" sz="1100" i="1" dirty="0"/>
              <a:t>Studies on the Acquisition of Japanese as a Second Language</a:t>
            </a:r>
            <a:r>
              <a:rPr lang="en-US" sz="1100" dirty="0"/>
              <a:t> (pp. 31-52). Amsterdam: John Benjamin. </a:t>
            </a:r>
          </a:p>
          <a:p>
            <a:pPr>
              <a:buNone/>
            </a:pPr>
            <a:r>
              <a:rPr lang="en-US" sz="1100" dirty="0" err="1"/>
              <a:t>Linnell</a:t>
            </a:r>
            <a:r>
              <a:rPr lang="en-US" sz="1100" dirty="0"/>
              <a:t>, J. (1996). Can negotiation provide a context for learning syntax in a second language? </a:t>
            </a:r>
            <a:r>
              <a:rPr lang="en-US" sz="1100" i="1" dirty="0"/>
              <a:t>Working Paper in Educational Linguistics</a:t>
            </a:r>
            <a:r>
              <a:rPr lang="en-US" sz="1100" dirty="0"/>
              <a:t>, </a:t>
            </a:r>
            <a:r>
              <a:rPr lang="en-US" sz="1100" i="1" dirty="0"/>
              <a:t>12,</a:t>
            </a:r>
            <a:r>
              <a:rPr lang="en-US" sz="1100" dirty="0"/>
              <a:t> 83-102.</a:t>
            </a:r>
          </a:p>
          <a:p>
            <a:pPr>
              <a:buNone/>
            </a:pPr>
            <a:r>
              <a:rPr lang="en-US" sz="1100" dirty="0"/>
              <a:t>Nobuyoshi, J., Ellis, R. (1993). Focused communication tasks and second language acquisition. </a:t>
            </a:r>
            <a:r>
              <a:rPr lang="en-US" sz="1100" i="1" dirty="0"/>
              <a:t>English Language Teaching Journal, 47</a:t>
            </a:r>
            <a:r>
              <a:rPr lang="en-US" sz="1100" dirty="0"/>
              <a:t>, 203-210. </a:t>
            </a:r>
          </a:p>
          <a:p>
            <a:pPr>
              <a:buNone/>
            </a:pPr>
            <a:r>
              <a:rPr lang="en-US" sz="1100" dirty="0"/>
              <a:t>Pica, T. (1988). </a:t>
            </a:r>
            <a:r>
              <a:rPr lang="en-US" sz="1100" dirty="0" err="1"/>
              <a:t>Interlanguage</a:t>
            </a:r>
            <a:r>
              <a:rPr lang="en-US" sz="1100" dirty="0"/>
              <a:t> adjustments as an outcome of NS-NNS negotiated interaction. </a:t>
            </a:r>
            <a:r>
              <a:rPr lang="en-US" sz="1100" i="1" dirty="0"/>
              <a:t>Language Learning, 28,</a:t>
            </a:r>
            <a:r>
              <a:rPr lang="en-US" sz="1100" dirty="0"/>
              <a:t> 45-73.</a:t>
            </a:r>
          </a:p>
          <a:p>
            <a:pPr>
              <a:buNone/>
            </a:pPr>
            <a:r>
              <a:rPr lang="en-US" sz="1100" dirty="0"/>
              <a:t>Pica, T., Holliday, L., Lewis , N., </a:t>
            </a:r>
            <a:r>
              <a:rPr lang="en-US" sz="1100" dirty="0" err="1"/>
              <a:t>Morgenthaler</a:t>
            </a:r>
            <a:r>
              <a:rPr lang="en-US" sz="1100" dirty="0"/>
              <a:t>, L. (1989).Comprehensible output as an outcome of linguistic demands on the learner. </a:t>
            </a:r>
            <a:r>
              <a:rPr lang="en-US" sz="1100" i="1" dirty="0"/>
              <a:t>Studies in Second language Acquisition</a:t>
            </a:r>
            <a:r>
              <a:rPr lang="en-US" sz="1100" dirty="0"/>
              <a:t>, </a:t>
            </a:r>
            <a:r>
              <a:rPr lang="en-US" sz="1100" i="1" dirty="0"/>
              <a:t>11</a:t>
            </a:r>
            <a:r>
              <a:rPr lang="en-US" sz="1100" dirty="0"/>
              <a:t>(1), 63-90.</a:t>
            </a:r>
          </a:p>
          <a:p>
            <a:pPr>
              <a:buNone/>
            </a:pPr>
            <a:r>
              <a:rPr lang="en-US" sz="1100" dirty="0"/>
              <a:t>Pica, T., Lincoln-Porter, F., </a:t>
            </a:r>
            <a:r>
              <a:rPr lang="en-US" sz="1100" dirty="0" err="1"/>
              <a:t>Paninos</a:t>
            </a:r>
            <a:r>
              <a:rPr lang="en-US" sz="1100" dirty="0"/>
              <a:t>, D., </a:t>
            </a:r>
            <a:r>
              <a:rPr lang="en-US" sz="1100" dirty="0" err="1"/>
              <a:t>Linnel</a:t>
            </a:r>
            <a:r>
              <a:rPr lang="en-US" sz="1100" dirty="0"/>
              <a:t>, J. (1996). Language learners' interaction: How does it address the input, output and feedback needs of L2 learners?. </a:t>
            </a:r>
            <a:r>
              <a:rPr lang="en-US" sz="1100" i="1" dirty="0"/>
              <a:t>TESOL Quarterly 30</a:t>
            </a:r>
            <a:r>
              <a:rPr lang="en-US" sz="1100" dirty="0"/>
              <a:t>(1), 59-84.</a:t>
            </a:r>
          </a:p>
          <a:p>
            <a:pPr>
              <a:buNone/>
            </a:pPr>
            <a:r>
              <a:rPr lang="en-US" sz="1100" dirty="0" err="1"/>
              <a:t>Shehadeh</a:t>
            </a:r>
            <a:r>
              <a:rPr lang="en-US" sz="1100" dirty="0"/>
              <a:t>, A. (1999). Non-native speakers' production of modified comprehensible output and second language learning. </a:t>
            </a:r>
            <a:r>
              <a:rPr lang="en-US" sz="1100" i="1" dirty="0"/>
              <a:t>Language Learning 49</a:t>
            </a:r>
            <a:r>
              <a:rPr lang="en-US" sz="1100" dirty="0"/>
              <a:t>(4), 627-675.</a:t>
            </a:r>
          </a:p>
          <a:p>
            <a:pPr>
              <a:buNone/>
            </a:pPr>
            <a:r>
              <a:rPr lang="en-US" sz="1100" dirty="0"/>
              <a:t>Swain, M., 1985. Communicative competence: some roles of comprehensible input and comprehensible output in its development. In S. </a:t>
            </a:r>
            <a:r>
              <a:rPr lang="en-US" sz="1100" dirty="0" err="1"/>
              <a:t>Gass</a:t>
            </a:r>
            <a:r>
              <a:rPr lang="en-US" sz="1100" dirty="0"/>
              <a:t> &amp; C. Madden (</a:t>
            </a:r>
            <a:r>
              <a:rPr lang="en-US" sz="1100" dirty="0" err="1"/>
              <a:t>Eds</a:t>
            </a:r>
            <a:r>
              <a:rPr lang="en-US" sz="1100" dirty="0"/>
              <a:t>), </a:t>
            </a:r>
            <a:r>
              <a:rPr lang="en-US" sz="1100" i="1" dirty="0"/>
              <a:t>Input in Second Language Acquisition</a:t>
            </a:r>
            <a:r>
              <a:rPr lang="en-US" sz="1100" dirty="0"/>
              <a:t> (pp. 235-253), Rowley, MA: Newbury House.  </a:t>
            </a:r>
          </a:p>
          <a:p>
            <a:pPr>
              <a:buNone/>
            </a:pPr>
            <a:r>
              <a:rPr lang="en-US" sz="1100" dirty="0" err="1"/>
              <a:t>Watcyn</a:t>
            </a:r>
            <a:r>
              <a:rPr lang="en-US" sz="1100" dirty="0"/>
              <a:t>-Jones, P. (1984). </a:t>
            </a:r>
            <a:r>
              <a:rPr lang="en-US" sz="1100" i="1" dirty="0"/>
              <a:t>Penguin functional English</a:t>
            </a:r>
            <a:r>
              <a:rPr lang="en-US" sz="1100" dirty="0"/>
              <a:t>. Great Britain: Penguin Books.</a:t>
            </a:r>
          </a:p>
          <a:p>
            <a:pPr>
              <a:buNone/>
            </a:pPr>
            <a:r>
              <a:rPr lang="en-US" sz="1100" dirty="0"/>
              <a:t>Yamaguchi, Y., (1994). </a:t>
            </a:r>
            <a:r>
              <a:rPr lang="en-US" sz="1100" i="1" dirty="0"/>
              <a:t>Negative Evidence and Japanese as a Foreign Language Acquisition</a:t>
            </a:r>
            <a:r>
              <a:rPr lang="en-US" sz="1100" dirty="0"/>
              <a:t>. Ms, University of Western Australia, Perth.</a:t>
            </a:r>
          </a:p>
          <a:p>
            <a:pPr>
              <a:buNone/>
            </a:pPr>
            <a:r>
              <a:rPr lang="en-US" sz="1100" dirty="0"/>
              <a:t> 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Introduction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356350"/>
            <a:ext cx="6705600" cy="365760"/>
          </a:xfrm>
        </p:spPr>
        <p:txBody>
          <a:bodyPr/>
          <a:lstStyle/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  <a:endParaRPr lang="en-US" sz="1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0430C-14C9-45A4-877B-7A79A133436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3352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Comprehensible Output Hypothesis: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necessity of opportunities for NNSs to produce comprehensible output in SLA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learners need to be “pushed” into making their output more precise, coherent, and appropriate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						Swain (1985)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324600"/>
            <a:ext cx="6629400" cy="397510"/>
          </a:xfrm>
        </p:spPr>
        <p:txBody>
          <a:bodyPr/>
          <a:lstStyle/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  <a:endParaRPr lang="en-US" sz="1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430C-14C9-45A4-877B-7A79A133436F}" type="slidenum">
              <a:rPr lang="en-US" smtClean="0"/>
              <a:pPr/>
              <a:t>20</a:t>
            </a:fld>
            <a:endParaRPr lang="en-US" sz="17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70916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8000" dirty="0" smtClean="0">
                <a:solidFill>
                  <a:srgbClr val="7030A0"/>
                </a:solidFill>
                <a:latin typeface=".VnPresent" pitchFamily="34" charset="0"/>
              </a:rPr>
              <a:t>Thank you </a:t>
            </a:r>
            <a:endParaRPr lang="en-US" sz="8000" dirty="0">
              <a:solidFill>
                <a:srgbClr val="7030A0"/>
              </a:solidFill>
              <a:latin typeface=".VnPrese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Introduction 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096000"/>
            <a:ext cx="7391400" cy="517525"/>
          </a:xfrm>
        </p:spPr>
        <p:txBody>
          <a:bodyPr/>
          <a:lstStyle/>
          <a:p>
            <a:pPr algn="ctr"/>
            <a:endParaRPr lang="en-US" sz="1800" b="1" dirty="0" smtClean="0"/>
          </a:p>
          <a:p>
            <a:pPr algn="ctr"/>
            <a:r>
              <a:rPr lang="en-US" sz="1800" b="1" dirty="0" smtClean="0"/>
              <a:t>Thu </a:t>
            </a:r>
            <a:r>
              <a:rPr lang="en-US" sz="1800" b="1" dirty="0" err="1" smtClean="0"/>
              <a:t>Do_International</a:t>
            </a:r>
            <a:r>
              <a:rPr lang="en-US" sz="1800" b="1" dirty="0" smtClean="0"/>
              <a:t> TESOL  Conference, Sept. 2011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505200"/>
            <a:ext cx="83820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not consider the comparison between NNS/NNS and NS/NNS interactions </a:t>
            </a:r>
            <a:r>
              <a:rPr lang="en-US" sz="2000" dirty="0" smtClean="0"/>
              <a:t>(except for </a:t>
            </a:r>
            <a:r>
              <a:rPr lang="en-US" sz="2000" dirty="0" err="1" smtClean="0"/>
              <a:t>Varonis</a:t>
            </a:r>
            <a:r>
              <a:rPr lang="en-US" sz="2000" dirty="0" smtClean="0"/>
              <a:t> &amp; </a:t>
            </a:r>
            <a:r>
              <a:rPr lang="en-US" sz="2000" dirty="0" err="1" smtClean="0"/>
              <a:t>Gass</a:t>
            </a:r>
            <a:r>
              <a:rPr lang="en-US" sz="2000" dirty="0" smtClean="0"/>
              <a:t>, 1985</a:t>
            </a:r>
            <a:r>
              <a:rPr lang="en-US" sz="2000" dirty="0"/>
              <a:t>, </a:t>
            </a:r>
            <a:r>
              <a:rPr lang="en-US" sz="2000" dirty="0" smtClean="0"/>
              <a:t>1994;  Pica </a:t>
            </a:r>
            <a:r>
              <a:rPr lang="en-US" sz="2000" dirty="0"/>
              <a:t>et al</a:t>
            </a:r>
            <a:r>
              <a:rPr lang="en-US" sz="2000" dirty="0" smtClean="0"/>
              <a:t>., 1996</a:t>
            </a:r>
            <a:r>
              <a:rPr lang="en-US" sz="2000" dirty="0"/>
              <a:t>)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66800" y="6477000"/>
            <a:ext cx="6705600" cy="3810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371600"/>
            <a:ext cx="83820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Previous studies investigating Swain’s hypothesis: </a:t>
            </a:r>
          </a:p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 data mostly from NS/NNS interactions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(e.g., Pica, 1988;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Linnell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1996;  Nobuyoshi &amp; Ellis, 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Research questions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61125"/>
            <a:ext cx="7696200" cy="396875"/>
          </a:xfrm>
        </p:spPr>
        <p:txBody>
          <a:bodyPr/>
          <a:lstStyle/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</a:p>
          <a:p>
            <a:pPr algn="ctr"/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0430C-14C9-45A4-877B-7A79A133436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1"/>
            <a:ext cx="89154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	</a:t>
            </a:r>
            <a:r>
              <a:rPr lang="en-US" dirty="0" smtClean="0"/>
              <a:t>Based on Pica et al.’s study (1996) and Iwashita’s study (2001), </a:t>
            </a:r>
          </a:p>
          <a:p>
            <a:pPr>
              <a:buNone/>
            </a:pPr>
            <a:r>
              <a:rPr lang="en-US" dirty="0" smtClean="0"/>
              <a:t>	the study investigated NNS/NNS vs. NS/NNS interactions and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3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743200"/>
            <a:ext cx="8534400" cy="9144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3200" dirty="0" smtClean="0"/>
              <a:t> </a:t>
            </a:r>
            <a:r>
              <a:rPr lang="en-US" sz="3400" dirty="0" smtClean="0"/>
              <a:t>1. Opportunities for modified output through interactional moves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505200"/>
            <a:ext cx="8458200" cy="76200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1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6000" dirty="0" smtClean="0"/>
              <a:t>2.  Types of interactional moves provided to other interlocutors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endParaRPr lang="en-US" sz="32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038600"/>
            <a:ext cx="9144000" cy="91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lvl="1" indent="-514350"/>
            <a:r>
              <a:rPr lang="en-US" sz="2400" dirty="0" smtClean="0"/>
              <a:t> 3. Production of modified output in response to interactional moves.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endParaRPr lang="en-US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85800"/>
          </a:xfrm>
        </p:spPr>
        <p:txBody>
          <a:bodyPr>
            <a:normAutofit/>
          </a:bodyPr>
          <a:lstStyle/>
          <a:p>
            <a:r>
              <a:rPr lang="en-US" b="1" dirty="0" smtClean="0"/>
              <a:t>Hypothesis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620000" cy="365125"/>
          </a:xfrm>
        </p:spPr>
        <p:txBody>
          <a:bodyPr/>
          <a:lstStyle/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</a:p>
          <a:p>
            <a:pPr algn="ctr"/>
            <a:endParaRPr lang="en-US" sz="1700" dirty="0" smtClean="0"/>
          </a:p>
          <a:p>
            <a:pPr algn="ctr"/>
            <a:endParaRPr lang="en-US" sz="17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0430C-14C9-45A4-877B-7A79A133436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828799"/>
          <a:ext cx="8610600" cy="378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4953000"/>
              </a:tblGrid>
              <a:tr h="762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4430" algn="ctr"/>
                        </a:tabLst>
                      </a:pPr>
                      <a:r>
                        <a:rPr lang="en-US" sz="2300" dirty="0" smtClean="0">
                          <a:latin typeface="Times New Roman"/>
                          <a:ea typeface="Times New Roman"/>
                        </a:rPr>
                        <a:t>Hypothesis</a:t>
                      </a:r>
                      <a:r>
                        <a:rPr lang="en-US" sz="2300" dirty="0">
                          <a:latin typeface="Times New Roman"/>
                          <a:ea typeface="Times New Roman"/>
                        </a:rPr>
                        <a:t>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Times New Roman"/>
                          <a:ea typeface="Times New Roman"/>
                        </a:rPr>
                        <a:t>Prediction</a:t>
                      </a:r>
                    </a:p>
                  </a:txBody>
                  <a:tcPr marL="68580" marR="68580" marT="0" marB="0"/>
                </a:tc>
              </a:tr>
              <a:tr h="9661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latin typeface="Times New Roman"/>
                          <a:ea typeface="Times New Roman"/>
                        </a:rPr>
                        <a:t>1.Opportunities for </a:t>
                      </a:r>
                      <a:r>
                        <a:rPr lang="en-US" sz="2300" dirty="0">
                          <a:latin typeface="Times New Roman"/>
                          <a:ea typeface="Times New Roman"/>
                        </a:rPr>
                        <a:t>modified output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Times New Roman"/>
                          <a:ea typeface="Times New Roman"/>
                        </a:rPr>
                        <a:t>NNS/NNS dyads ≠ NS/NNS dyads</a:t>
                      </a:r>
                    </a:p>
                  </a:txBody>
                  <a:tcPr marL="68580" marR="68580" marT="0" marB="0"/>
                </a:tc>
              </a:tr>
              <a:tr h="10948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latin typeface="Times New Roman"/>
                          <a:ea typeface="Times New Roman"/>
                        </a:rPr>
                        <a:t>2.Proportions </a:t>
                      </a:r>
                      <a:r>
                        <a:rPr lang="en-US" sz="2300" dirty="0">
                          <a:latin typeface="Times New Roman"/>
                          <a:ea typeface="Times New Roman"/>
                        </a:rPr>
                        <a:t>of interactional moves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Times New Roman"/>
                          <a:ea typeface="Times New Roman"/>
                        </a:rPr>
                        <a:t>NNS/NNS dyads ≠ NS/NNS dyads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Times New Roman"/>
                          <a:ea typeface="Times New Roman"/>
                        </a:rPr>
                        <a:t>NNSs ≠ NSs</a:t>
                      </a:r>
                    </a:p>
                  </a:txBody>
                  <a:tcPr marL="68580" marR="68580" marT="0" marB="0"/>
                </a:tc>
              </a:tr>
              <a:tr h="9661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latin typeface="Times New Roman"/>
                          <a:ea typeface="Times New Roman"/>
                        </a:rPr>
                        <a:t>3.Production </a:t>
                      </a:r>
                      <a:r>
                        <a:rPr lang="en-US" sz="2300" dirty="0">
                          <a:latin typeface="Times New Roman"/>
                          <a:ea typeface="Times New Roman"/>
                        </a:rPr>
                        <a:t>of modified output (MO)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spc="-30" dirty="0">
                          <a:latin typeface="Times New Roman"/>
                          <a:ea typeface="Times New Roman"/>
                        </a:rPr>
                        <a:t>NNS/NNS dyads &lt; NS/NNS dyads</a:t>
                      </a:r>
                      <a:endParaRPr lang="en-US" sz="2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2400" y="1219200"/>
            <a:ext cx="1828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3</a:t>
            </a:r>
            <a:r>
              <a:rPr lang="en-US" b="1" dirty="0"/>
              <a:t>. Methodology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7467600" cy="549275"/>
          </a:xfrm>
        </p:spPr>
        <p:txBody>
          <a:bodyPr/>
          <a:lstStyle/>
          <a:p>
            <a:pPr algn="ctr"/>
            <a:endParaRPr lang="en-US" sz="1700" b="1" dirty="0" smtClean="0"/>
          </a:p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</a:p>
          <a:p>
            <a:pPr algn="ctr"/>
            <a:endParaRPr lang="en-US" sz="1700" dirty="0" smtClean="0"/>
          </a:p>
          <a:p>
            <a:pPr algn="ctr"/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0430C-14C9-45A4-877B-7A79A133436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2296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3.1. Subjects</a:t>
            </a:r>
          </a:p>
          <a:p>
            <a:pPr>
              <a:buNone/>
            </a:pPr>
            <a:r>
              <a:rPr lang="en-US" dirty="0" smtClean="0"/>
              <a:t>	15 NNSs of English, 5 NSs of English: </a:t>
            </a:r>
          </a:p>
          <a:p>
            <a:pPr>
              <a:buNone/>
            </a:pPr>
            <a:r>
              <a:rPr lang="en-US" dirty="0" smtClean="0"/>
              <a:t>	5 NS/NNS dyads and 5 NNS/NNS dyads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4572000"/>
            <a:ext cx="82296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 Data collection procedures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20 audio-recordings: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10 dyads performing 2 communication tasks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2895600"/>
            <a:ext cx="83058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3.2. Communicative tasks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One-way information gap tasks  adapted from related studies (see, e.g., Pica et al., 1996; Iwashita, 2001)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3. Methodology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356350"/>
            <a:ext cx="6858000" cy="365760"/>
          </a:xfrm>
        </p:spPr>
        <p:txBody>
          <a:bodyPr/>
          <a:lstStyle/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  <a:endParaRPr lang="en-US" sz="1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0430C-14C9-45A4-877B-7A79A133436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97179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b="1" i="1" dirty="0" smtClean="0"/>
              <a:t>3.4. Data transcription and analysis</a:t>
            </a:r>
          </a:p>
          <a:p>
            <a:r>
              <a:rPr lang="en-US" dirty="0" smtClean="0"/>
              <a:t>Data transcribed and coded for linguistic features: </a:t>
            </a:r>
          </a:p>
          <a:p>
            <a:pPr lvl="1"/>
            <a:r>
              <a:rPr lang="en-US" sz="2600" dirty="0" smtClean="0"/>
              <a:t>interaction moves : confirmation </a:t>
            </a:r>
            <a:r>
              <a:rPr lang="en-US" sz="2600" dirty="0"/>
              <a:t>checks and clarification </a:t>
            </a:r>
            <a:r>
              <a:rPr lang="en-US" sz="2600" dirty="0" smtClean="0"/>
              <a:t>requests</a:t>
            </a:r>
          </a:p>
          <a:p>
            <a:pPr lvl="1"/>
            <a:r>
              <a:rPr lang="en-US" sz="2600" dirty="0" smtClean="0"/>
              <a:t>types </a:t>
            </a:r>
            <a:r>
              <a:rPr lang="en-US" sz="2600" dirty="0"/>
              <a:t>of modified </a:t>
            </a:r>
            <a:r>
              <a:rPr lang="en-US" sz="2600" dirty="0" smtClean="0"/>
              <a:t>outputs: lexical </a:t>
            </a:r>
            <a:r>
              <a:rPr lang="en-US" sz="2600" dirty="0"/>
              <a:t>modifications and syntactic </a:t>
            </a:r>
            <a:r>
              <a:rPr lang="en-US" sz="2600" dirty="0" smtClean="0"/>
              <a:t>modifications </a:t>
            </a:r>
            <a:r>
              <a:rPr lang="en-US" sz="2600" dirty="0" smtClean="0">
                <a:hlinkClick r:id="rId3" action="ppaction://hlinkfile"/>
              </a:rPr>
              <a:t>(see samples)</a:t>
            </a:r>
            <a:endParaRPr lang="en-US" sz="2600" dirty="0" smtClean="0"/>
          </a:p>
          <a:p>
            <a:pPr lvl="1">
              <a:buNone/>
            </a:pPr>
            <a:endParaRPr lang="en-US" sz="2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648200"/>
            <a:ext cx="82296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analysed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using an analysis of variance (ANOVA) test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/>
              <a:t>4. Results and </a:t>
            </a:r>
            <a:r>
              <a:rPr lang="en-US" b="1" dirty="0" smtClean="0"/>
              <a:t>Discussion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6400800" cy="365760"/>
          </a:xfrm>
        </p:spPr>
        <p:txBody>
          <a:bodyPr/>
          <a:lstStyle/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  <a:endParaRPr lang="en-US" sz="17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0430C-14C9-45A4-877B-7A79A133436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1" y="2133600"/>
          <a:ext cx="8839200" cy="3612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4281115"/>
                <a:gridCol w="1738685"/>
              </a:tblGrid>
              <a:tr h="906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4430" algn="ctr"/>
                        </a:tabLst>
                      </a:pPr>
                      <a:endParaRPr kumimoji="0" lang="en-US" sz="22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4430" algn="ctr"/>
                        </a:tabLst>
                      </a:pPr>
                      <a:r>
                        <a:rPr kumimoji="0" lang="en-US" sz="2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Hypothesis</a:t>
                      </a:r>
                      <a:r>
                        <a:rPr kumimoji="0"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2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Prediction</a:t>
                      </a:r>
                      <a:endParaRPr kumimoji="0" lang="en-US" sz="2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2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Supported</a:t>
                      </a:r>
                      <a:r>
                        <a:rPr kumimoji="0"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/>
                </a:tc>
              </a:tr>
              <a:tr h="906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1.Opportunities </a:t>
                      </a:r>
                      <a:r>
                        <a:rPr kumimoji="0"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for modified output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NNS/NNS dyads ≠ NS/NNS dyads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0" marB="0"/>
                </a:tc>
              </a:tr>
              <a:tr h="8921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2.Proportions </a:t>
                      </a:r>
                      <a:r>
                        <a:rPr kumimoji="0"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of interactional moves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NNS/NNS dyads ≠ NS/NNS dyads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NNSs ≠ NSs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68580" marR="68580" marT="0" marB="0"/>
                </a:tc>
              </a:tr>
              <a:tr h="906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3.Production </a:t>
                      </a:r>
                      <a:r>
                        <a:rPr kumimoji="0"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of modified output (MO)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NNS/NNS dyads &lt; NS/NNS dyads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143000"/>
            <a:ext cx="434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Table 1. Summary of results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715000"/>
            <a:ext cx="6172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dirty="0" smtClean="0">
                <a:solidFill>
                  <a:schemeClr val="tx2"/>
                </a:solidFill>
                <a:hlinkClick r:id="rId3" action="ppaction://hlinkfile"/>
              </a:rPr>
              <a:t>(see ANOVA </a:t>
            </a:r>
            <a:r>
              <a:rPr lang="en-US" sz="3700" dirty="0" err="1" smtClean="0">
                <a:solidFill>
                  <a:schemeClr val="tx2"/>
                </a:solidFill>
                <a:hlinkClick r:id="rId3" action="ppaction://hlinkfile"/>
              </a:rPr>
              <a:t>test_level</a:t>
            </a:r>
            <a:r>
              <a:rPr lang="en-US" sz="3700" dirty="0" smtClean="0">
                <a:solidFill>
                  <a:schemeClr val="tx2"/>
                </a:solidFill>
                <a:hlinkClick r:id="rId3" action="ppaction://hlinkfile"/>
              </a:rPr>
              <a:t> of significance)</a:t>
            </a:r>
            <a:endParaRPr lang="en-US" sz="37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4.1. Hypothesis 1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867400" cy="365760"/>
          </a:xfrm>
        </p:spPr>
        <p:txBody>
          <a:bodyPr/>
          <a:lstStyle/>
          <a:p>
            <a:pPr algn="ctr"/>
            <a:r>
              <a:rPr lang="en-US" sz="1700" b="1" dirty="0" smtClean="0"/>
              <a:t>Thu </a:t>
            </a:r>
            <a:r>
              <a:rPr lang="en-US" sz="1700" b="1" dirty="0" err="1" smtClean="0"/>
              <a:t>Do_International</a:t>
            </a:r>
            <a:r>
              <a:rPr lang="en-US" sz="1700" b="1" dirty="0" smtClean="0"/>
              <a:t> TESOL  Conference, Sept. 2011</a:t>
            </a:r>
            <a:endParaRPr lang="en-US" sz="17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0430C-14C9-45A4-877B-7A79A133436F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2286000"/>
          <a:ext cx="8610600" cy="35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325"/>
                <a:gridCol w="1076325"/>
                <a:gridCol w="1076325"/>
                <a:gridCol w="1076325"/>
                <a:gridCol w="1076325"/>
                <a:gridCol w="1076325"/>
                <a:gridCol w="1076325"/>
                <a:gridCol w="1076325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Task </a:t>
                      </a:r>
                      <a:r>
                        <a:rPr lang="en-US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Task </a:t>
                      </a:r>
                      <a:r>
                        <a:rPr lang="en-US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Total  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NNS/NNS dyads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Other </a:t>
                      </a: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c-units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77.1</a:t>
                      </a:r>
                    </a:p>
                  </a:txBody>
                  <a:tcPr marL="68580" marR="68580" marT="0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CC </a:t>
                      </a: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and CR*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22.9</a:t>
                      </a:r>
                    </a:p>
                  </a:txBody>
                  <a:tcPr marL="68580" marR="68580" marT="0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NS/NNS dyads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Other </a:t>
                      </a: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c-units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405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80.2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72.2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75.9</a:t>
                      </a:r>
                    </a:p>
                  </a:txBody>
                  <a:tcPr marL="68580" marR="68580" marT="0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CC </a:t>
                      </a: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and CR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27.8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24.1</a:t>
                      </a:r>
                    </a:p>
                  </a:txBody>
                  <a:tcPr marL="68580" marR="68580" marT="0" marB="0" anchor="b"/>
                </a:tc>
              </a:tr>
              <a:tr h="370840">
                <a:tc gridSpan="8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* CC, confirmation check;  CR,  clarification request</a:t>
                      </a:r>
                      <a:endParaRPr lang="en-US" sz="17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7480" y="1536288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smtClean="0">
                <a:solidFill>
                  <a:schemeClr val="tx2"/>
                </a:solidFill>
              </a:rPr>
              <a:t>Table 2</a:t>
            </a:r>
          </a:p>
          <a:p>
            <a:r>
              <a:rPr lang="en-US" sz="1900" b="1" dirty="0" smtClean="0">
                <a:solidFill>
                  <a:schemeClr val="tx2"/>
                </a:solidFill>
              </a:rPr>
              <a:t>Interactional moves in c-units which provided opportunities to produce MO</a:t>
            </a:r>
            <a:endParaRPr lang="en-US" sz="19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944</TotalTime>
  <Words>1402</Words>
  <Application>Microsoft Office PowerPoint</Application>
  <PresentationFormat>On-screen Show (4:3)</PresentationFormat>
  <Paragraphs>372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Origin</vt:lpstr>
      <vt:lpstr>   Language Learners' Interaction and the Production of Modified Output   </vt:lpstr>
      <vt:lpstr>1. Introduction</vt:lpstr>
      <vt:lpstr>1. Introduction </vt:lpstr>
      <vt:lpstr>2. Research questions</vt:lpstr>
      <vt:lpstr>Hypothesis</vt:lpstr>
      <vt:lpstr>      3. Methodology </vt:lpstr>
      <vt:lpstr> 3. Methodology </vt:lpstr>
      <vt:lpstr>4. Results and Discussion </vt:lpstr>
      <vt:lpstr>4.1. Hypothesis 1</vt:lpstr>
      <vt:lpstr>4.2. Hypothesis 2</vt:lpstr>
      <vt:lpstr>Hypothesis 2</vt:lpstr>
      <vt:lpstr>Hypothesis 2</vt:lpstr>
      <vt:lpstr>  4.3 Hypothesis 3 </vt:lpstr>
      <vt:lpstr> Hypothesis 3</vt:lpstr>
      <vt:lpstr>  Hypothesis 3</vt:lpstr>
      <vt:lpstr>  Hypothesis 3</vt:lpstr>
      <vt:lpstr>5. Conclusions and Implications </vt:lpstr>
      <vt:lpstr>Slide 18</vt:lpstr>
      <vt:lpstr>References 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Do Thi Quy Thu</cp:lastModifiedBy>
  <dcterms:created xsi:type="dcterms:W3CDTF">2011-08-15T13:13:45Z</dcterms:created>
  <dcterms:modified xsi:type="dcterms:W3CDTF">2011-08-30T22:57:05Z</dcterms:modified>
</cp:coreProperties>
</file>